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09" r:id="rId3"/>
    <p:sldId id="316" r:id="rId4"/>
    <p:sldId id="320" r:id="rId5"/>
    <p:sldId id="390" r:id="rId6"/>
    <p:sldId id="310" r:id="rId7"/>
    <p:sldId id="323" r:id="rId8"/>
    <p:sldId id="327" r:id="rId9"/>
    <p:sldId id="314" r:id="rId10"/>
    <p:sldId id="307" r:id="rId11"/>
    <p:sldId id="391" r:id="rId12"/>
    <p:sldId id="392" r:id="rId13"/>
    <p:sldId id="318" r:id="rId14"/>
    <p:sldId id="322" r:id="rId15"/>
    <p:sldId id="321" r:id="rId16"/>
    <p:sldId id="319" r:id="rId17"/>
    <p:sldId id="317" r:id="rId18"/>
    <p:sldId id="326" r:id="rId19"/>
    <p:sldId id="325" r:id="rId20"/>
    <p:sldId id="389" r:id="rId21"/>
    <p:sldId id="388" r:id="rId2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5CF31-E30A-4871-9F69-351783592DC0}" v="117" dt="2024-04-11T10:26:45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9598" autoAdjust="0"/>
  </p:normalViewPr>
  <p:slideViewPr>
    <p:cSldViewPr snapToGrid="0">
      <p:cViewPr varScale="1">
        <p:scale>
          <a:sx n="59" d="100"/>
          <a:sy n="59" d="100"/>
        </p:scale>
        <p:origin x="15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D0F16-50B9-43AB-B598-F14B272203F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7FEDA-0B09-45E1-B74E-3FA287986DE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23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Jeg har lyst til å vise dere litt hvordan vi har jobbet med påvisning av lekkasjer i Oslo kommune i vinter, </a:t>
            </a:r>
          </a:p>
          <a:p>
            <a:r>
              <a:rPr lang="nb-NO" dirty="0"/>
              <a:t>Mange av oss opplevde høsten 2023 og </a:t>
            </a:r>
            <a:r>
              <a:rPr lang="nb-NO" dirty="0" err="1"/>
              <a:t>vintern</a:t>
            </a:r>
            <a:r>
              <a:rPr lang="nb-NO" dirty="0"/>
              <a:t> 2024 som et litt spesielle når vi tenker på været. </a:t>
            </a:r>
          </a:p>
          <a:p>
            <a:r>
              <a:rPr lang="nb-NO" dirty="0"/>
              <a:t>Vi leser i VG om rørleggere som våkner til 100vis av </a:t>
            </a:r>
            <a:r>
              <a:rPr lang="nb-NO" dirty="0" err="1"/>
              <a:t>ubevarte</a:t>
            </a:r>
            <a:r>
              <a:rPr lang="nb-NO" dirty="0"/>
              <a:t> anrop. </a:t>
            </a:r>
          </a:p>
          <a:p>
            <a:r>
              <a:rPr lang="nb-NO" dirty="0"/>
              <a:t>Jeg har selv fått varmtvannet fryst ved 2 anledninger og det er første gang så lenge min familie har bodd her i over 30 år.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34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200mm </a:t>
            </a:r>
          </a:p>
          <a:p>
            <a:r>
              <a:rPr lang="nb-NO" dirty="0"/>
              <a:t>1965. </a:t>
            </a:r>
          </a:p>
          <a:p>
            <a:r>
              <a:rPr lang="nb-NO" dirty="0"/>
              <a:t>Ikke frostfritt.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3802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Vannledning</a:t>
            </a:r>
            <a:r>
              <a:rPr lang="en-US" sz="1200" dirty="0"/>
              <a:t> over t-</a:t>
            </a:r>
            <a:r>
              <a:rPr lang="en-US" sz="1200" dirty="0" err="1"/>
              <a:t>banetunell</a:t>
            </a:r>
            <a:r>
              <a:rPr lang="en-US" sz="1200" dirty="0"/>
              <a:t> 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Linderud</a:t>
            </a:r>
            <a:r>
              <a:rPr lang="en-US" sz="1200" dirty="0"/>
              <a:t>.</a:t>
            </a:r>
          </a:p>
          <a:p>
            <a:r>
              <a:rPr lang="en-US" sz="1200" dirty="0"/>
              <a:t>Ligger grunt </a:t>
            </a:r>
            <a:r>
              <a:rPr lang="en-US" sz="1200" dirty="0" err="1"/>
              <a:t>grunnet</a:t>
            </a:r>
            <a:r>
              <a:rPr lang="en-US" sz="1200" dirty="0"/>
              <a:t> t-bane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724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solidFill>
                  <a:srgbClr val="BDBDBD"/>
                </a:solidFill>
                <a:effectLst/>
                <a:latin typeface="Avenir Next W01"/>
              </a:rPr>
              <a:t>DV: </a:t>
            </a:r>
            <a:r>
              <a:rPr lang="nb-NO" b="1" i="0" dirty="0">
                <a:solidFill>
                  <a:srgbClr val="BDBDBD"/>
                </a:solidFill>
                <a:effectLst/>
                <a:latin typeface="Avenir Next W01"/>
              </a:rPr>
              <a:t>666713 - Bentsebrugata</a:t>
            </a:r>
            <a:endParaRPr lang="nb-NO" b="0" i="0" dirty="0">
              <a:solidFill>
                <a:srgbClr val="BDBDBD"/>
              </a:solidFill>
              <a:effectLst/>
              <a:latin typeface="Avenir Next W01"/>
            </a:endParaRPr>
          </a:p>
          <a:p>
            <a:br>
              <a:rPr lang="nb-NO" dirty="0">
                <a:effectLst/>
              </a:rPr>
            </a:br>
            <a:r>
              <a:rPr lang="nb-NO" dirty="0">
                <a:effectLst/>
              </a:rPr>
              <a:t>1914</a:t>
            </a:r>
          </a:p>
          <a:p>
            <a:r>
              <a:rPr lang="nb-NO" dirty="0">
                <a:effectLst/>
              </a:rPr>
              <a:t>125mm</a:t>
            </a:r>
          </a:p>
          <a:p>
            <a:r>
              <a:rPr lang="nb-NO" dirty="0">
                <a:effectLst/>
              </a:rPr>
              <a:t> </a:t>
            </a:r>
          </a:p>
          <a:p>
            <a:r>
              <a:rPr lang="nb-NO" dirty="0">
                <a:effectLst/>
              </a:rPr>
              <a:t> </a:t>
            </a:r>
          </a:p>
          <a:p>
            <a:r>
              <a:rPr lang="nb-NO" b="1" dirty="0">
                <a:solidFill>
                  <a:srgbClr val="4CE600"/>
                </a:solidFill>
                <a:effectLst/>
              </a:rPr>
              <a:t>Frost/tele </a:t>
            </a:r>
            <a:endParaRPr lang="nb-NO" dirty="0">
              <a:effectLst/>
            </a:endParaRPr>
          </a:p>
          <a:p>
            <a:r>
              <a:rPr lang="nb-NO" b="1" dirty="0">
                <a:solidFill>
                  <a:srgbClr val="4CE600"/>
                </a:solidFill>
                <a:effectLst/>
              </a:rPr>
              <a:t>Leire </a:t>
            </a:r>
            <a:endParaRPr lang="nb-NO" dirty="0">
              <a:effectLst/>
            </a:endParaRPr>
          </a:p>
          <a:p>
            <a:r>
              <a:rPr lang="nb-NO" b="1" dirty="0" err="1">
                <a:solidFill>
                  <a:srgbClr val="4CE600"/>
                </a:solidFill>
                <a:effectLst/>
              </a:rPr>
              <a:t>Utkapping</a:t>
            </a:r>
            <a:r>
              <a:rPr lang="nb-NO" b="1" dirty="0">
                <a:solidFill>
                  <a:srgbClr val="4CE600"/>
                </a:solidFill>
                <a:effectLst/>
              </a:rPr>
              <a:t> </a:t>
            </a:r>
            <a:endParaRPr lang="nb-NO" dirty="0">
              <a:effectLst/>
            </a:endParaRPr>
          </a:p>
          <a:p>
            <a:r>
              <a:rPr lang="nb-NO" b="1" dirty="0">
                <a:solidFill>
                  <a:srgbClr val="4CE600"/>
                </a:solidFill>
                <a:effectLst/>
              </a:rPr>
              <a:t>Lekkasje tverrbrudd </a:t>
            </a:r>
            <a:endParaRPr lang="nb-NO" dirty="0">
              <a:effectLst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516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har i 2023 anskaffet 200 mikrofoner og </a:t>
            </a:r>
            <a:r>
              <a:rPr lang="nb-NO" dirty="0" err="1"/>
              <a:t>hydrfoner</a:t>
            </a:r>
            <a:r>
              <a:rPr lang="nb-NO" dirty="0"/>
              <a:t> som er plassert på utvalgte områder i byen.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har generert 37 Lekkasjer på kommunale vannledninger og 43 private stikkledninger.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Flere av disse er 100-150mm </a:t>
            </a:r>
            <a:r>
              <a:rPr lang="nb-NO" dirty="0" err="1"/>
              <a:t>Sprinkelannlegg</a:t>
            </a:r>
            <a:r>
              <a:rPr lang="nb-NO" dirty="0"/>
              <a:t>, næring og større </a:t>
            </a:r>
            <a:r>
              <a:rPr lang="nb-NO" dirty="0" err="1"/>
              <a:t>boretslag</a:t>
            </a:r>
            <a:r>
              <a:rPr lang="nb-NO" dirty="0"/>
              <a:t>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6528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Større fokus på soneregnskap og forbrukstall. </a:t>
            </a:r>
          </a:p>
          <a:p>
            <a:r>
              <a:rPr lang="nb-NO" dirty="0"/>
              <a:t>Det jobbes systematisk i </a:t>
            </a:r>
            <a:r>
              <a:rPr lang="nb-NO" dirty="0" err="1"/>
              <a:t>forrbrukssoner</a:t>
            </a:r>
            <a:r>
              <a:rPr lang="nb-NO" dirty="0"/>
              <a:t> med oppdeling og grovsøk etter lekkasjer. </a:t>
            </a:r>
          </a:p>
          <a:p>
            <a:r>
              <a:rPr lang="nb-NO" dirty="0"/>
              <a:t>Det er større fokus på vannforbruk og lekkasjer internt i oslo kommune. </a:t>
            </a:r>
          </a:p>
          <a:p>
            <a:endParaRPr lang="nb-NO" dirty="0"/>
          </a:p>
          <a:p>
            <a:r>
              <a:rPr lang="nb-NO" dirty="0"/>
              <a:t>Vi er veldig dårlige på soneregnskap og uoversiktlige områder. Vi vet andre kommuner er </a:t>
            </a:r>
            <a:r>
              <a:rPr lang="nb-NO" dirty="0" err="1"/>
              <a:t>flike</a:t>
            </a:r>
            <a:r>
              <a:rPr lang="nb-NO" dirty="0"/>
              <a:t> på dette. Men her har vi en lang vei å gå.</a:t>
            </a:r>
          </a:p>
          <a:p>
            <a:endParaRPr lang="nb-NO" dirty="0"/>
          </a:p>
          <a:p>
            <a:r>
              <a:rPr lang="nb-NO" dirty="0"/>
              <a:t>Her har vi redusert med </a:t>
            </a:r>
            <a:r>
              <a:rPr lang="nb-NO" dirty="0" err="1"/>
              <a:t>ca</a:t>
            </a:r>
            <a:r>
              <a:rPr lang="nb-NO" dirty="0"/>
              <a:t> 40ls </a:t>
            </a:r>
            <a:r>
              <a:rPr lang="nb-NO" dirty="0" err="1"/>
              <a:t>pdd</a:t>
            </a:r>
            <a:r>
              <a:rPr lang="nb-NO" dirty="0"/>
              <a:t>. Det skal graves </a:t>
            </a:r>
            <a:r>
              <a:rPr lang="nb-NO" dirty="0" err="1"/>
              <a:t>lfere</a:t>
            </a:r>
            <a:r>
              <a:rPr lang="nb-NO" dirty="0"/>
              <a:t> lekkasjer og det er sendt varsel om pålegg til </a:t>
            </a:r>
            <a:r>
              <a:rPr lang="nb-NO"/>
              <a:t>flere huseiere.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2752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Kort noen rekorder vi hadde første helgen i januar. </a:t>
            </a:r>
          </a:p>
          <a:p>
            <a:r>
              <a:rPr lang="nb-NO" dirty="0"/>
              <a:t>Så hvordan har kulden påvirket vannledninger og vannforbruk?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962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Forklare forbruk</a:t>
            </a:r>
          </a:p>
          <a:p>
            <a:r>
              <a:rPr lang="nb-NO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Vannforbruk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= Sum av forbruk og lekkasjer = Produsert vann + import – eksport). </a:t>
            </a:r>
          </a:p>
          <a:p>
            <a:endParaRPr lang="nb-NO" dirty="0"/>
          </a:p>
          <a:p>
            <a:r>
              <a:rPr lang="nb-NO" dirty="0"/>
              <a:t>Hvert eneste år stiger forbruket i februar mars. Og dette skyldes frost. I år ser vi at det steg i slutten av november. Og det vi ser at forbruket har steget med 6% sammenlignet med tidligere år. </a:t>
            </a:r>
          </a:p>
          <a:p>
            <a:r>
              <a:rPr lang="nb-NO" dirty="0"/>
              <a:t>Foråret er all time </a:t>
            </a:r>
            <a:r>
              <a:rPr lang="nb-NO" dirty="0" err="1"/>
              <a:t>low</a:t>
            </a:r>
            <a:r>
              <a:rPr lang="nb-NO" dirty="0"/>
              <a:t>. Det blir spennende se i Juni hvordan vi liger </a:t>
            </a:r>
            <a:r>
              <a:rPr lang="nb-NO" dirty="0" err="1"/>
              <a:t>ann</a:t>
            </a:r>
            <a:r>
              <a:rPr lang="nb-NO" dirty="0"/>
              <a:t> da. </a:t>
            </a:r>
          </a:p>
          <a:p>
            <a:r>
              <a:rPr lang="nb-NO" dirty="0"/>
              <a:t>vi får lekkasjen </a:t>
            </a:r>
          </a:p>
          <a:p>
            <a:endParaRPr lang="nb-NO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Akkumulert Lekkasjeprosent er på </a:t>
            </a:r>
            <a:r>
              <a:rPr lang="nb-N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32,6%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(ved 160 l/pd for husholdning og 15 l/pd for driftsvann.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Akkumulert realistisk Lekkasjeprosent på </a:t>
            </a:r>
            <a:r>
              <a:rPr lang="nb-NO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41,6%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(ved 140 l/pd for husholdning og 5 l/pd for driftsvann).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  <a:p>
            <a:r>
              <a:rPr lang="nb-NO" dirty="0"/>
              <a:t>Forbruk er: Kunder, næring og lekkasjer. </a:t>
            </a:r>
          </a:p>
          <a:p>
            <a:endParaRPr lang="nb-NO" dirty="0"/>
          </a:p>
          <a:p>
            <a:r>
              <a:rPr lang="nb-NO" dirty="0"/>
              <a:t>Tørr 2022 gjorde at vi fant flere lekkasjer.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911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Dippen vi ser er påsken.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8684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kan dere se at desember og januar slo alle rekorder med antall lekkasjer på kommunale vannledninger. </a:t>
            </a:r>
          </a:p>
          <a:p>
            <a:r>
              <a:rPr lang="nb-NO" dirty="0"/>
              <a:t>Vi hadde 37 lekkasjer i desember og 33 lekkasjer i januar før det roet seg noe.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026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Å hvis vi ser på et 10 års perspektiv kan vi se at 2023 er året vi har hatt mest lekkasjer. 231</a:t>
            </a:r>
          </a:p>
          <a:p>
            <a:endParaRPr lang="nb-NO" dirty="0"/>
          </a:p>
          <a:p>
            <a:r>
              <a:rPr lang="nb-NO" dirty="0"/>
              <a:t>Hva kommer dette av?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307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Pdd</a:t>
            </a:r>
            <a:r>
              <a:rPr lang="nb-NO" dirty="0"/>
              <a:t> har vi 58 stikledningslekkasjer stående. Hvor det er sendt varsel om pålegg til huseier. </a:t>
            </a:r>
          </a:p>
          <a:p>
            <a:endParaRPr lang="nb-NO" dirty="0"/>
          </a:p>
          <a:p>
            <a:r>
              <a:rPr lang="nb-NO" dirty="0"/>
              <a:t>Store privat 100-150mm </a:t>
            </a:r>
          </a:p>
          <a:p>
            <a:r>
              <a:rPr lang="nb-NO" dirty="0"/>
              <a:t>Hva kommer dette av?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73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Som dere ser har dagene gått ut på å måke snø å lete etter kummer. Ofte finner vi feil kum da det er avløpskummer ed siden av.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7FEDA-0B09-45E1-B74E-3FA287986DE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0686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 skal jeg vise en video som illustrerer hvordan vi har jobbet i vinter.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A7614-F3BD-4F33-8F2C-BD15CC9A326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000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14F03C-4877-E23E-4519-2A63927C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4BFB3AF-00EB-129A-A66C-769EB72E3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8AE9AC-9D41-13A8-94B9-176A8466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DA1EC76-D656-0A25-A33E-57FFDD5D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C2C243-5C69-0FDD-3388-71F45597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1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74C3AB-4387-6C0B-AD45-CB687EED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AA91046-3CB4-3134-D126-0E8285DC7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9D53A7-6D8E-4B89-BDE1-45091F6D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3F23D8-E8B7-CDCB-AC8B-126A64D2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2CE073-CA30-C113-AF8F-F13F7E75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49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65EEAF3-29AF-6D20-75F5-1F715148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9ED2193-3316-39D0-FD40-A67CFDDCE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13BDA3-EE10-F506-566C-96C1CA21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9CBFD8-F153-E575-0D9D-0EF30AC0C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A61E0C-C334-00A0-8081-727C5E33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770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28138D-3C26-8710-D7D7-23C5816F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5C0BB46-3A4A-CC2F-8F63-3811D5E9B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CA5CC1-84C9-438F-8C72-CBC6DF3E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9DD911-E0EA-B70B-F4B1-DA1D8A1C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AD1D7F-9000-070F-B7C7-5E5CFFAD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941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274F36-6D8F-F670-AD8F-8585F275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CBB00F6-70E2-E0BA-926A-8089E8DC5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27B1C8-DDF0-7200-B59A-155A0CA7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3D2726-A494-B32E-1AD5-3192FB58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70DEA62-BAD3-E0E8-CFB8-4DBA3763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146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D7AA5E-6215-CD42-1A60-EE4D1016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715C7-53F6-840C-4909-DEE7966AC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E00DDB5-8D31-589A-688B-756C7029C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19E0310-3458-D93D-5CFF-4255DDD3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052685-22F5-78FE-930C-9AEE5694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DFC41FC-9924-7A2C-1F2C-FA75C43E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219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4DF353-3AA1-DD7F-4360-0E63D777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0DDFDF4-5BB3-B5C1-0E52-8989E345B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E3E336A-914D-FDC1-744D-35B83A76F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B13FD1A-2A8A-A737-709B-3460DF8EA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803536F-80CC-58D2-1301-B9DC88809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6EECBB2-8EBE-5F6B-A18B-7320084F2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0526D57-F70B-CC3A-6215-446B6C5A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3D769EF-F9D7-43E2-6E83-E8489A81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999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6A92E-D9B1-60BC-D2D9-3D49C761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D831182-5540-8658-DA41-0AFEA8C0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A12AD12-1A98-AA8D-46E3-C317585A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AAAEB0D-3A75-FB6E-6817-7330F10C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059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7307453-E41B-4D39-1FDF-1652348E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CE8FC2-0721-B1A9-DE9A-019F60EF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0678128-E539-126A-8AB7-92D8B5FB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45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EF0E52-8F8C-A4F3-2A2B-48BFAAC6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48029D-B307-2BF2-3E79-F70014D0D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CB4AA5-665F-86D1-8E3C-9A890F0C4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FA8E31A-457B-9FA7-8607-EEEDCEE89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32BFB76-440A-A77C-B4BC-EE66A5C29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1396765-064F-A4A7-FDC1-01A1E5F2E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949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B8ED08-D4B9-E486-3650-4AD44C9C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615EE55-68E3-CC69-3DD1-AF274F8F4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71BB24-A237-ED4A-DEAF-10CA3220B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1D4779-6F68-CC76-2C5E-71E0515D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0C28C1B-0F21-4061-4EF3-CC904AD6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D37D6E-6A8B-5059-3795-AEAD6655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9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A17FF4B-7190-6FDA-404E-5984B384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CF6E77D-7455-3179-E458-C6C14E37B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2E9A5A-1F25-735B-90E2-CF4F30BDE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66436-BD04-421E-8C57-ECFCE64C75D9}" type="datetimeFigureOut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D73736-0974-1854-6C2B-6AEA012D0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29BCBF-EE5D-D7DD-CD07-5E72CBC5B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53045-1646-46EE-86ED-9C1523DF39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146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4F299-D8E5-17B3-F73E-C05705FB0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Vær vind og vannlekkasjer.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11D499F-058C-D67C-4B78-967A52C598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79DE5A7-D274-71C7-ED19-A7F199711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68942"/>
            <a:ext cx="12192000" cy="739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7C9E0A50-DE10-C2BF-358B-D930B7C4460A}"/>
              </a:ext>
            </a:extLst>
          </p:cNvPr>
          <p:cNvSpPr txBox="1">
            <a:spLocks/>
          </p:cNvSpPr>
          <p:nvPr/>
        </p:nvSpPr>
        <p:spPr>
          <a:xfrm>
            <a:off x="1066800" y="-547415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200" dirty="0">
                <a:solidFill>
                  <a:srgbClr val="FFFFFF"/>
                </a:solidFill>
              </a:rPr>
              <a:t>Vær vind og vannlekkasjer</a:t>
            </a:r>
          </a:p>
          <a:p>
            <a:r>
              <a:rPr lang="nb-NO" sz="5200" dirty="0">
                <a:solidFill>
                  <a:srgbClr val="FFFFFF"/>
                </a:solidFill>
              </a:rPr>
              <a:t>Oslo kommune</a:t>
            </a:r>
          </a:p>
        </p:txBody>
      </p:sp>
    </p:spTree>
    <p:extLst>
      <p:ext uri="{BB962C8B-B14F-4D97-AF65-F5344CB8AC3E}">
        <p14:creationId xmlns:p14="http://schemas.microsoft.com/office/powerpoint/2010/main" val="244394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752719-EA9F-482C-92FC-D3FD318E1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2E42AC-B37F-433F-9466-ACBA4E1E2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Snø">
            <a:hlinkClick r:id="" action="ppaction://media"/>
            <a:extLst>
              <a:ext uri="{FF2B5EF4-FFF2-40B4-BE49-F238E27FC236}">
                <a16:creationId xmlns:a16="http://schemas.microsoft.com/office/drawing/2014/main" id="{89A55DDA-EC65-472F-A1EC-CC007DC84417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46" y="-5770"/>
            <a:ext cx="11938107" cy="6863770"/>
          </a:xfr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AB951E-09F8-4336-AED9-37046D09B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772A562-2783-4F00-ADD4-2BBB575CFF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08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02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4CD994-15B3-D1CA-B7FB-111BF354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88C0A6-7F3C-DECC-BDFF-5BE126166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4" descr="Et bilde som inneholder utendørs, himmel, Landkjøretøy, kjøretøy">
            <a:extLst>
              <a:ext uri="{FF2B5EF4-FFF2-40B4-BE49-F238E27FC236}">
                <a16:creationId xmlns:a16="http://schemas.microsoft.com/office/drawing/2014/main" id="{3F18767E-0BE7-99A3-3E02-AB83EE790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838200" y="0"/>
            <a:ext cx="1023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FDF32B-F6EC-E3D3-07D4-7B800814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A2873E-DD2D-44E1-FE64-02EADC9C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himmel, utendørs, tre, sky&#10;&#10;Automatisk generert beskrivelse">
            <a:extLst>
              <a:ext uri="{FF2B5EF4-FFF2-40B4-BE49-F238E27FC236}">
                <a16:creationId xmlns:a16="http://schemas.microsoft.com/office/drawing/2014/main" id="{A9052C6C-B2F7-0706-7A7A-F5481503F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r="-2" b="-2"/>
          <a:stretch/>
        </p:blipFill>
        <p:spPr>
          <a:xfrm>
            <a:off x="980892" y="0"/>
            <a:ext cx="1023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F039CC-CD44-9325-1D55-9B2FC9C7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03CC89-D790-8944-CACF-D90EBF518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9EFBBB-4E09-CAE9-29CB-39D58E15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52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C6CFAB10-4673-EECF-C2BE-7E4CA987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 dirty="0"/>
              <a:t>Hva kommer dette av?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8575F7-F3A7-8867-9A4A-49674EB4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62" y="2909771"/>
            <a:ext cx="4243589" cy="3320668"/>
          </a:xfrm>
        </p:spPr>
        <p:txBody>
          <a:bodyPr>
            <a:normAutofit/>
          </a:bodyPr>
          <a:lstStyle/>
          <a:p>
            <a:r>
              <a:rPr lang="nb-NO" sz="2400" dirty="0"/>
              <a:t>Frost i bakken</a:t>
            </a:r>
          </a:p>
          <a:p>
            <a:r>
              <a:rPr lang="nb-NO" sz="2400" dirty="0"/>
              <a:t>Fryste vannledninger</a:t>
            </a:r>
          </a:p>
          <a:p>
            <a:r>
              <a:rPr lang="nb-NO" sz="2400" dirty="0"/>
              <a:t>Utstyr i kummer uten avløp fryser</a:t>
            </a:r>
          </a:p>
          <a:p>
            <a:r>
              <a:rPr lang="nb-NO" sz="2400" dirty="0"/>
              <a:t>Tatt i bruk nytt overvåkningsutstyr.</a:t>
            </a:r>
          </a:p>
          <a:p>
            <a:endParaRPr lang="en-US" sz="2200" dirty="0"/>
          </a:p>
        </p:txBody>
      </p:sp>
      <p:pic>
        <p:nvPicPr>
          <p:cNvPr id="6" name="20240326_091539_73313371961__8CE6BA6C_7683_4648_8EBB_52FE790CDFA7 (1)">
            <a:hlinkClick r:id="" action="ppaction://media"/>
            <a:extLst>
              <a:ext uri="{FF2B5EF4-FFF2-40B4-BE49-F238E27FC236}">
                <a16:creationId xmlns:a16="http://schemas.microsoft.com/office/drawing/2014/main" id="{564C76C7-6054-14A5-89BD-20B74421A0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3251" y="585090"/>
            <a:ext cx="7437120" cy="55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2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Plassholder for innhold 4" descr="Et bilde som inneholder fløyte, rust, konstruksjon, grunn&#10;&#10;Automatisk generert beskrivelse">
            <a:extLst>
              <a:ext uri="{FF2B5EF4-FFF2-40B4-BE49-F238E27FC236}">
                <a16:creationId xmlns:a16="http://schemas.microsoft.com/office/drawing/2014/main" id="{0026FCAF-1CCD-365D-C641-7BECB7D0F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7" b="33534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0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9FFFC9-F884-3727-542E-41FAFFAA3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endParaRPr lang="nb-NO" sz="280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4A0D9C-6D6E-621F-5E6D-34A34A516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anchor="ctr">
            <a:normAutofit/>
          </a:bodyPr>
          <a:lstStyle/>
          <a:p>
            <a:endParaRPr lang="nb-NO" sz="170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531844-B143-D33A-D692-CDA703442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39E638F-5703-DA10-A4C7-E72FF38D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345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E5740D-7E15-99C0-10FF-E5DD6489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FC13DA9-B8B8-1522-A8BD-D5C81DDD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773" y="890868"/>
            <a:ext cx="7126940" cy="534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D30836-A9FE-A24D-4576-74D8F4848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53520B-078C-6862-93FD-E65E0C56A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5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3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C757089-7591-D27A-1E88-9F112977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600"/>
              <a:t>Overvåkningspark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A1746B-06B7-2223-D1AD-2E0CEE03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nb-NO" sz="2200" dirty="0"/>
              <a:t>I august 2023 monterte vi 145 mikrofoner og 220 hydrofoner med batteripakke</a:t>
            </a:r>
          </a:p>
          <a:p>
            <a:r>
              <a:rPr lang="nb-NO" sz="2200" dirty="0"/>
              <a:t>De ble utplassert på utvalgte områder, hvor vi historisk har hatt mange lekkasjer</a:t>
            </a:r>
          </a:p>
          <a:p>
            <a:r>
              <a:rPr lang="nb-NO" sz="2200" dirty="0"/>
              <a:t>37 lekkasjer på kommunale  vannledninger</a:t>
            </a:r>
          </a:p>
          <a:p>
            <a:r>
              <a:rPr lang="nb-NO" sz="2200" dirty="0"/>
              <a:t>43 lekkasjer på private stikkledninger</a:t>
            </a:r>
          </a:p>
          <a:p>
            <a:r>
              <a:rPr lang="nb-NO" sz="2200" dirty="0"/>
              <a:t>Flere av disse private stikkledningene er 100-150mm</a:t>
            </a:r>
          </a:p>
          <a:p>
            <a:endParaRPr lang="nb-NO" sz="22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FE6CA7A-120C-7041-3A3D-556C5E5E8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8" r="746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731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1CE086-8420-8DF8-E925-236A4C716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9934A3-6B94-BF8C-F0B2-7EDFD293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050" name="x_x_Bilde 12">
            <a:extLst>
              <a:ext uri="{FF2B5EF4-FFF2-40B4-BE49-F238E27FC236}">
                <a16:creationId xmlns:a16="http://schemas.microsoft.com/office/drawing/2014/main" id="{3E515CFB-8BC9-0ED0-BA4E-057402DD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98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F08E8EAA-8C09-65E1-608A-8382BDFD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Meteorologisk institutt ramser opp rekorder fra Østlandet for NTB: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384E1E-31C8-0842-D96D-E59B6442EA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33,9 minusgrader på Geilo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33,8 minusgrader på Høydalsmo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33,7 minusgrader i Aurskog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32 minusgrader på Kjeller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31,1 minusgrader på Bjørnholt i Oslomarka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30,9 minusgrader i Kongsvinger</a:t>
            </a:r>
          </a:p>
          <a:p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EBC5B6A-F5A4-6650-C89C-D1FF9A89BC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29,9 minusgrader i Hakadal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27,1 minusgrader i Hønefoss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26,3 minusgrader i Drammen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23,7 minusgrader på Kvitfjell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23,2 minusgrader i Gvarv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22,6 minusgrader i Sarpsborg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rgbClr val="1C1C1C"/>
                </a:solidFill>
                <a:effectLst/>
                <a:latin typeface="Austin News Text Web"/>
              </a:rPr>
              <a:t>18,7 minusgrader på Strømtangen fyr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8119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580E446-AA79-9A63-D065-97E29305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000"/>
              <a:t>Oppsummering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F0D838-AD05-2A7E-3148-76171BEC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lnSpcReduction="10000"/>
          </a:bodyPr>
          <a:lstStyle/>
          <a:p>
            <a:r>
              <a:rPr lang="nb-NO" sz="2000" dirty="0"/>
              <a:t>Vi har hatt fryste ledninger og utstyr i kummer. </a:t>
            </a:r>
          </a:p>
          <a:p>
            <a:r>
              <a:rPr lang="nb-NO" sz="2000" dirty="0"/>
              <a:t>Vi har hatt og funnet flere lekkasjer i kuldeperioden en noen gang tidligere. </a:t>
            </a:r>
          </a:p>
          <a:p>
            <a:r>
              <a:rPr lang="nb-NO" sz="2000" dirty="0"/>
              <a:t>Vi har startet å bruke </a:t>
            </a:r>
            <a:r>
              <a:rPr lang="nb-NO" sz="2000" dirty="0" err="1"/>
              <a:t>utstyrsparkog</a:t>
            </a:r>
            <a:r>
              <a:rPr lang="nb-NO" sz="2000" dirty="0"/>
              <a:t> opparbeider oss erfaring med mikrofoner og hydrofoner</a:t>
            </a:r>
          </a:p>
          <a:p>
            <a:r>
              <a:rPr lang="nb-NO" sz="2000" dirty="0"/>
              <a:t>Det jobbes systematisk med soneregnskap, forbrukssoner og oppdeling av disse. </a:t>
            </a:r>
          </a:p>
          <a:p>
            <a:endParaRPr lang="nb-NO" sz="2000" dirty="0"/>
          </a:p>
        </p:txBody>
      </p:sp>
      <p:pic>
        <p:nvPicPr>
          <p:cNvPr id="4098" name="Picture 2" descr="Et bilde som inneholder grunn, utendørs, grotte, hull&#10;&#10;Automatisk generert beskrivelse">
            <a:extLst>
              <a:ext uri="{FF2B5EF4-FFF2-40B4-BE49-F238E27FC236}">
                <a16:creationId xmlns:a16="http://schemas.microsoft.com/office/drawing/2014/main" id="{52489678-39FA-5B03-7EBE-5C9C107C7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r="332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68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BC80D5-E9A4-4BBE-881C-0A80CEEC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/>
              <a:t>Takk for oss!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ABF1F63B-63AD-45AB-9690-258D9E6F8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4275" y="2277269"/>
            <a:ext cx="4743450" cy="344805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EEAE2A-CF9C-4BFA-91E9-26AEA908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11.04.2024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B5CBDA5-E02A-4937-8C9C-A57F2F16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449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4C288E-5A65-C1AE-CA60-A3CAD26FB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 err="1"/>
              <a:t>Vannforbuk</a:t>
            </a:r>
            <a:r>
              <a:rPr lang="nb-NO" b="1" dirty="0"/>
              <a:t> Oslo kommune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98A185-40EB-2519-3EBC-5CF544715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6C1C3B5-4253-083C-98F1-72C2C0510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1E29480-5AC3-86C0-5D8C-30AC91A00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4B32CCC-661D-C4E2-6963-11DAFD58F5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3">
            <a:extLst>
              <a:ext uri="{FF2B5EF4-FFF2-40B4-BE49-F238E27FC236}">
                <a16:creationId xmlns:a16="http://schemas.microsoft.com/office/drawing/2014/main" id="{529A0D08-1EBE-15CF-C9B8-079C16CC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515600" cy="1040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irkel: hul 7">
            <a:extLst>
              <a:ext uri="{FF2B5EF4-FFF2-40B4-BE49-F238E27FC236}">
                <a16:creationId xmlns:a16="http://schemas.microsoft.com/office/drawing/2014/main" id="{A7A5D137-C0DD-4F14-504E-4FF730E4F798}"/>
              </a:ext>
            </a:extLst>
          </p:cNvPr>
          <p:cNvSpPr/>
          <p:nvPr/>
        </p:nvSpPr>
        <p:spPr>
          <a:xfrm>
            <a:off x="1363005" y="2187894"/>
            <a:ext cx="2395311" cy="1656714"/>
          </a:xfrm>
          <a:prstGeom prst="donut">
            <a:avLst>
              <a:gd name="adj" fmla="val 11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2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1B6D85-EC89-756A-9B69-90BAFD39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72DEFB-406D-56F9-AC63-161CFC812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AD55EF8-0CB9-1A7C-D78A-1E4727E384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1A385A6-6C28-5D11-5E72-6DDB6B157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95F2DA-2FB6-BDFB-0D52-1726140A16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146" name="Bilde 1">
            <a:extLst>
              <a:ext uri="{FF2B5EF4-FFF2-40B4-BE49-F238E27FC236}">
                <a16:creationId xmlns:a16="http://schemas.microsoft.com/office/drawing/2014/main" id="{A9018DC2-688D-B911-C9D9-5C8CCB936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6669"/>
            <a:ext cx="12063414" cy="380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l: ned 9">
            <a:extLst>
              <a:ext uri="{FF2B5EF4-FFF2-40B4-BE49-F238E27FC236}">
                <a16:creationId xmlns:a16="http://schemas.microsoft.com/office/drawing/2014/main" id="{3EE49D46-A1ED-E204-6A1C-7F4C46687E72}"/>
              </a:ext>
            </a:extLst>
          </p:cNvPr>
          <p:cNvSpPr/>
          <p:nvPr/>
        </p:nvSpPr>
        <p:spPr>
          <a:xfrm rot="14132490">
            <a:off x="10352910" y="5026388"/>
            <a:ext cx="1045029" cy="14617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sp>
        <p:nvSpPr>
          <p:cNvPr id="11" name="Pil: ned 10">
            <a:extLst>
              <a:ext uri="{FF2B5EF4-FFF2-40B4-BE49-F238E27FC236}">
                <a16:creationId xmlns:a16="http://schemas.microsoft.com/office/drawing/2014/main" id="{607B7680-B6C6-B132-E1D6-667EDBE11221}"/>
              </a:ext>
            </a:extLst>
          </p:cNvPr>
          <p:cNvSpPr/>
          <p:nvPr/>
        </p:nvSpPr>
        <p:spPr>
          <a:xfrm rot="1505942">
            <a:off x="925847" y="2422440"/>
            <a:ext cx="1045029" cy="14617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0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104B07-CE84-1705-93A0-FAD0F8505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72D409-AA00-3278-F9A7-E78FECDBC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18AA889-7EC4-168E-3B4F-E1A8D1D66C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44BC4C6-50D1-7CA2-88A6-4DF25A329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E8FD6BF-6BE6-9ED6-778A-1F8B18FE7E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70" name="Bilde 1">
            <a:extLst>
              <a:ext uri="{FF2B5EF4-FFF2-40B4-BE49-F238E27FC236}">
                <a16:creationId xmlns:a16="http://schemas.microsoft.com/office/drawing/2014/main" id="{E9766A1B-A5B4-6A84-D415-19541AA23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023"/>
            <a:ext cx="12152842" cy="386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438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85840A-C71A-1913-D465-2D4E1A89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Antall lekkasjer i kuldeperioden	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FE083B33-A75F-63F0-BE2A-5FE4F369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47E0E75-50F5-4482-5BD5-914511314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823"/>
            <a:ext cx="12192000" cy="5566353"/>
          </a:xfrm>
          <a:prstGeom prst="rect">
            <a:avLst/>
          </a:prstGeom>
        </p:spPr>
      </p:pic>
      <p:sp>
        <p:nvSpPr>
          <p:cNvPr id="5" name="Pil: ned 4">
            <a:extLst>
              <a:ext uri="{FF2B5EF4-FFF2-40B4-BE49-F238E27FC236}">
                <a16:creationId xmlns:a16="http://schemas.microsoft.com/office/drawing/2014/main" id="{AB10F375-DA1A-DB49-32D9-DE7666C82A98}"/>
              </a:ext>
            </a:extLst>
          </p:cNvPr>
          <p:cNvSpPr/>
          <p:nvPr/>
        </p:nvSpPr>
        <p:spPr>
          <a:xfrm rot="16200000">
            <a:off x="8428756" y="1582059"/>
            <a:ext cx="1045029" cy="14617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F14326-F55B-2E45-2AC7-785F1D496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FEEF0CC-D83F-7359-2347-47EB15533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6906D54-879D-C49A-E77D-1D593B33EC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2F211E-FE5F-D48A-7D8A-A07EC6028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5C4736F-B88F-E568-CA75-B78862AD7F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9BA93A7-B35C-EA63-944B-732CDA35E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953"/>
            <a:ext cx="12192000" cy="5562093"/>
          </a:xfrm>
          <a:prstGeom prst="rect">
            <a:avLst/>
          </a:prstGeom>
        </p:spPr>
      </p:pic>
      <p:sp>
        <p:nvSpPr>
          <p:cNvPr id="9" name="Pil: ned 8">
            <a:extLst>
              <a:ext uri="{FF2B5EF4-FFF2-40B4-BE49-F238E27FC236}">
                <a16:creationId xmlns:a16="http://schemas.microsoft.com/office/drawing/2014/main" id="{11C970C7-55F5-66F1-EB8E-129F7C5DDE5C}"/>
              </a:ext>
            </a:extLst>
          </p:cNvPr>
          <p:cNvSpPr/>
          <p:nvPr/>
        </p:nvSpPr>
        <p:spPr>
          <a:xfrm rot="5400000">
            <a:off x="11113244" y="1632794"/>
            <a:ext cx="1045029" cy="14617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325A73-DCCB-5AEB-A7E7-D060F721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835BC33-159E-EC3F-AE4F-21BD34531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75D6C01-0BE6-D8C8-FF0B-01BC6CC2F3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8DE990-3207-A891-0E12-19DDAB0A1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24A14D6-3C09-5030-5B7F-5469BD7D2C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DB7A75C-8F33-F471-744B-B0798829B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7877"/>
            <a:ext cx="12192000" cy="6140051"/>
          </a:xfrm>
          <a:prstGeom prst="rect">
            <a:avLst/>
          </a:prstGeom>
        </p:spPr>
      </p:pic>
      <p:sp>
        <p:nvSpPr>
          <p:cNvPr id="12" name="Pil: ned 11">
            <a:extLst>
              <a:ext uri="{FF2B5EF4-FFF2-40B4-BE49-F238E27FC236}">
                <a16:creationId xmlns:a16="http://schemas.microsoft.com/office/drawing/2014/main" id="{B5808DB0-D3D7-66EC-4FDC-CF6B06CBC626}"/>
              </a:ext>
            </a:extLst>
          </p:cNvPr>
          <p:cNvSpPr/>
          <p:nvPr/>
        </p:nvSpPr>
        <p:spPr>
          <a:xfrm>
            <a:off x="10484984" y="261098"/>
            <a:ext cx="1045029" cy="14617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2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utendørs, tre, snø, kjøretøy&#10;&#10;Automatisk generert beskrivelse">
            <a:extLst>
              <a:ext uri="{FF2B5EF4-FFF2-40B4-BE49-F238E27FC236}">
                <a16:creationId xmlns:a16="http://schemas.microsoft.com/office/drawing/2014/main" id="{F4F5A5D2-7396-8D28-480B-91D9161DA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/>
        </p:blipFill>
        <p:spPr>
          <a:xfrm>
            <a:off x="-67733" y="3014286"/>
            <a:ext cx="5803323" cy="3890357"/>
          </a:xfrm>
          <a:prstGeom prst="rect">
            <a:avLst/>
          </a:pr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016752A0-4889-2A1E-556A-7B21E06D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8" name="Bilde 7" descr="Et bilde som inneholder utendørs, himmel, tre, sky&#10;&#10;Automatisk generert beskrivelse">
            <a:extLst>
              <a:ext uri="{FF2B5EF4-FFF2-40B4-BE49-F238E27FC236}">
                <a16:creationId xmlns:a16="http://schemas.microsoft.com/office/drawing/2014/main" id="{8BC81B76-73DF-0693-1667-A8DCD53E5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6125" y="1762125"/>
            <a:ext cx="6858000" cy="3333750"/>
          </a:xfrm>
          <a:prstGeom prst="rect">
            <a:avLst/>
          </a:prstGeom>
        </p:spPr>
      </p:pic>
      <p:pic>
        <p:nvPicPr>
          <p:cNvPr id="5" name="Plassholder for innhold 4" descr="Et bilde som inneholder utendørs, person, snø, klær&#10;&#10;Automatisk generert beskrivelse">
            <a:extLst>
              <a:ext uri="{FF2B5EF4-FFF2-40B4-BE49-F238E27FC236}">
                <a16:creationId xmlns:a16="http://schemas.microsoft.com/office/drawing/2014/main" id="{9B5E18A9-5670-7F2E-8B41-855CEA867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8" r="-2" b="20433"/>
          <a:stretch/>
        </p:blipFill>
        <p:spPr>
          <a:xfrm>
            <a:off x="4330345" y="3014286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8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Oppdragsdokument" ma:contentTypeID="0x010100D0693B2E44191F478E93149AB7D9BC8C00D662B2B26E032E4F8AB6B6737C32EFA6" ma:contentTypeVersion="15" ma:contentTypeDescription="Opprett et nytt dokument." ma:contentTypeScope="" ma:versionID="4ef871da177a81a334c077c4c721e5f3">
  <xsd:schema xmlns:xsd="http://www.w3.org/2001/XMLSchema" xmlns:xs="http://www.w3.org/2001/XMLSchema" xmlns:p="http://schemas.microsoft.com/office/2006/metadata/properties" xmlns:ns2="24234025-0887-420f-badc-68e74a95f8c2" xmlns:ns3="d09ce122-5c63-4a09-8b1f-fc74756159fe" targetNamespace="http://schemas.microsoft.com/office/2006/metadata/properties" ma:root="true" ma:fieldsID="fe8a4821c04249bb139842f5a387266e" ns2:_="" ns3:_="">
    <xsd:import namespace="24234025-0887-420f-badc-68e74a95f8c2"/>
    <xsd:import namespace="d09ce122-5c63-4a09-8b1f-fc74756159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hannelName" minOccurs="0"/>
                <xsd:element ref="ns2:Dokumenttema" minOccurs="0"/>
                <xsd:element ref="ns2:Oppdragsnummer" minOccurs="0"/>
                <xsd:element ref="ns2:Revisjon" minOccurs="0"/>
                <xsd:element ref="ns2:RevisjonsDato" minOccurs="0"/>
                <xsd:element ref="ns3:Platform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34025-0887-420f-badc-68e74a95f8c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Fast ID" ma:description="Behold IDen ved tillegging." ma:hidden="true" ma:internalName="_dlc_DocIdPersistId" ma:readOnly="true">
      <xsd:simpleType>
        <xsd:restriction base="dms:Boolean"/>
      </xsd:simpleType>
    </xsd:element>
    <xsd:element name="ChannelName" ma:index="11" nillable="true" ma:displayName="Kanal" ma:internalName="ChannelName" ma:readOnly="true">
      <xsd:simpleType>
        <xsd:restriction base="dms:Text"/>
      </xsd:simpleType>
    </xsd:element>
    <xsd:element name="Dokumenttema" ma:index="12" nillable="true" ma:displayName="Dokumenttema" ma:list="{e163c038-2444-4bc9-80e6-230afd261b83}" ma:internalName="Dokumenttema" ma:showField="Title">
      <xsd:simpleType>
        <xsd:restriction base="dms:Lookup"/>
      </xsd:simpleType>
    </xsd:element>
    <xsd:element name="Oppdragsnummer" ma:index="13" nillable="true" ma:displayName="Oppdragsnummer" ma:internalName="Oppdragsnummer" ma:readOnly="true">
      <xsd:simpleType>
        <xsd:restriction base="dms:Text"/>
      </xsd:simpleType>
    </xsd:element>
    <xsd:element name="Revisjon" ma:index="14" nillable="true" ma:displayName="Revisjon" ma:internalName="Revisjon">
      <xsd:simpleType>
        <xsd:restriction base="dms:Text"/>
      </xsd:simpleType>
    </xsd:element>
    <xsd:element name="RevisjonsDato" ma:index="15" nillable="true" ma:displayName="RevisjonsDato" ma:format="DateOnly" ma:internalName="RevisjonsDato">
      <xsd:simpleType>
        <xsd:restriction base="dms:DateTime"/>
      </xsd:simpleType>
    </xsd:element>
    <xsd:element name="TaxCatchAll" ma:index="24" nillable="true" ma:displayName="Taxonomy Catch All Column" ma:hidden="true" ma:list="{9451383a-598a-42de-af4f-b9995ab6ca90}" ma:internalName="TaxCatchAll" ma:showField="CatchAllData" ma:web="24234025-0887-420f-badc-68e74a95f8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9ce122-5c63-4a09-8b1f-fc74756159fe" elementFormDefault="qualified">
    <xsd:import namespace="http://schemas.microsoft.com/office/2006/documentManagement/types"/>
    <xsd:import namespace="http://schemas.microsoft.com/office/infopath/2007/PartnerControls"/>
    <xsd:element name="Platform" ma:index="16" nillable="true" ma:displayName="Platform" ma:default="BikubeOnline" ma:internalName="Platform" ma:readOnly="true">
      <xsd:simpleType>
        <xsd:restriction base="dms:Text"/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ff417184-344c-4d90-ae70-67c9b7a9bf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Dokument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latform xmlns="d09ce122-5c63-4a09-8b1f-fc74756159fe">BikubeOnline</Platform>
    <_dlc_DocId xmlns="24234025-0887-420f-badc-68e74a95f8c2">ER3M5HM5KNVW-2062235208-966</_dlc_DocId>
    <_dlc_DocIdUrl xmlns="24234025-0887-420f-badc-68e74a95f8c2">
      <Url>https://asplanviak.sharepoint.com/sites/638718-01/_layouts/15/DocIdRedir.aspx?ID=ER3M5HM5KNVW-2062235208-966</Url>
      <Description>ER3M5HM5KNVW-2062235208-966</Description>
    </_dlc_DocIdUrl>
    <Revisjon xmlns="24234025-0887-420f-badc-68e74a95f8c2" xsi:nil="true"/>
    <lcf76f155ced4ddcb4097134ff3c332f xmlns="d09ce122-5c63-4a09-8b1f-fc74756159fe">
      <Terms xmlns="http://schemas.microsoft.com/office/infopath/2007/PartnerControls"/>
    </lcf76f155ced4ddcb4097134ff3c332f>
    <TaxCatchAll xmlns="24234025-0887-420f-badc-68e74a95f8c2" xsi:nil="true"/>
    <Dokumenttema xmlns="24234025-0887-420f-badc-68e74a95f8c2" xsi:nil="true"/>
    <RevisjonsDato xmlns="24234025-0887-420f-badc-68e74a95f8c2" xsi:nil="true"/>
    <ChannelName xmlns="24234025-0887-420f-badc-68e74a95f8c2">Årsmøtedokumenter</ChannelName>
    <Oppdragsnummer xmlns="24234025-0887-420f-badc-68e74a95f8c2">638718-01</Oppdragsnummer>
  </documentManagement>
</p:properties>
</file>

<file path=customXml/itemProps1.xml><?xml version="1.0" encoding="utf-8"?>
<ds:datastoreItem xmlns:ds="http://schemas.openxmlformats.org/officeDocument/2006/customXml" ds:itemID="{C7B72CE3-C443-47BB-ABE1-5FB2364ED598}"/>
</file>

<file path=customXml/itemProps2.xml><?xml version="1.0" encoding="utf-8"?>
<ds:datastoreItem xmlns:ds="http://schemas.openxmlformats.org/officeDocument/2006/customXml" ds:itemID="{BCA7C433-3AE0-4B39-BD55-288305B3D194}"/>
</file>

<file path=customXml/itemProps3.xml><?xml version="1.0" encoding="utf-8"?>
<ds:datastoreItem xmlns:ds="http://schemas.openxmlformats.org/officeDocument/2006/customXml" ds:itemID="{AA2A6A2D-35CA-4CE5-BE26-646B0B466B41}"/>
</file>

<file path=customXml/itemProps4.xml><?xml version="1.0" encoding="utf-8"?>
<ds:datastoreItem xmlns:ds="http://schemas.openxmlformats.org/officeDocument/2006/customXml" ds:itemID="{F44267DE-EBD2-4AF9-AF1F-C282B6588D09}"/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762</Words>
  <Application>Microsoft Office PowerPoint</Application>
  <PresentationFormat>Widescreen</PresentationFormat>
  <Paragraphs>108</Paragraphs>
  <Slides>21</Slides>
  <Notes>14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Office-tema</vt:lpstr>
      <vt:lpstr>Vær vind og vannlekkasjer.</vt:lpstr>
      <vt:lpstr>Meteorologisk institutt ramser opp rekorder fra Østlandet for NTB:</vt:lpstr>
      <vt:lpstr>Vannforbuk Oslo kommune</vt:lpstr>
      <vt:lpstr>PowerPoint Presentation</vt:lpstr>
      <vt:lpstr>PowerPoint Presentation</vt:lpstr>
      <vt:lpstr>Antall lekkasjer i kuldeperioden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 kommer dette av?</vt:lpstr>
      <vt:lpstr>PowerPoint Presentation</vt:lpstr>
      <vt:lpstr>PowerPoint Presentation</vt:lpstr>
      <vt:lpstr>PowerPoint Presentation</vt:lpstr>
      <vt:lpstr>Overvåkningspark</vt:lpstr>
      <vt:lpstr>PowerPoint Presentation</vt:lpstr>
      <vt:lpstr>Oppsummering</vt:lpstr>
      <vt:lpstr>Takk for oss!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Vær vind og vannlekkasjer.</dc:title>
  <dc:creator>Kenneth Skullerud</dc:creator>
  <cp:lastModifiedBy>Kenneth Skullerud</cp:lastModifiedBy>
  <cp:revision>6</cp:revision>
  <dcterms:created xsi:type="dcterms:W3CDTF">2024-03-04T06:57:12Z</dcterms:created>
  <dcterms:modified xsi:type="dcterms:W3CDTF">2024-04-11T10:54:11Z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0x010100D0693B2E44191F478E93149AB7D9BC8C00D662B2B26E032E4F8AB6B6737C32EFA6</vt:lpwstr>
  </property>
  <property fmtid="{D5CDD505-2E9C-101B-9397-08002B2CF9AE}" pid="3" name="_dlc_DocIdItemGuid">
    <vt:lpwstr>f4dcd6bd-b80a-4f02-83c0-c8372c51cd32</vt:lpwstr>
  </property>
  <property fmtid="{D5CDD505-2E9C-101B-9397-08002B2CF9AE}" pid="4" name="MediaServiceImageTags">
    <vt:lpwstr/>
  </property>
</Properties>
</file>